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8" r:id="rId5"/>
    <p:sldId id="287" r:id="rId6"/>
    <p:sldId id="285" r:id="rId7"/>
    <p:sldId id="284" r:id="rId8"/>
    <p:sldId id="286" r:id="rId9"/>
    <p:sldId id="298" r:id="rId10"/>
    <p:sldId id="297" r:id="rId11"/>
    <p:sldId id="301" r:id="rId12"/>
    <p:sldId id="299" r:id="rId13"/>
    <p:sldId id="302" r:id="rId14"/>
    <p:sldId id="304" r:id="rId15"/>
    <p:sldId id="300" r:id="rId16"/>
    <p:sldId id="303" r:id="rId17"/>
    <p:sldId id="289" r:id="rId18"/>
    <p:sldId id="290" r:id="rId19"/>
    <p:sldId id="291" r:id="rId20"/>
    <p:sldId id="292" r:id="rId21"/>
    <p:sldId id="294" r:id="rId22"/>
    <p:sldId id="293" r:id="rId23"/>
    <p:sldId id="296" r:id="rId24"/>
    <p:sldId id="267" r:id="rId2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6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7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4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5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7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6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1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1774-10FA-4DC3-B249-40D6DB42B60C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C72C-C0C1-4503-97A6-217FA1C43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48600" cy="15462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Research Methods in</a:t>
            </a:r>
            <a:br>
              <a:rPr lang="en-US" sz="5400" b="1" dirty="0" smtClean="0"/>
            </a:br>
            <a:r>
              <a:rPr lang="en-US" sz="5400" b="1" dirty="0" smtClean="0"/>
              <a:t>Criminal Justice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267200"/>
            <a:ext cx="46482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Lorne Gibson,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Ed.D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Ph.D.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Assistant Professor of Criminal Justice 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gibsonlo@uwplatt.edu</a:t>
            </a:r>
          </a:p>
          <a:p>
            <a:pPr algn="l"/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 608-342-1419</a:t>
            </a:r>
          </a:p>
          <a:p>
            <a:pPr algn="l"/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Office: 1168 </a:t>
            </a:r>
            <a:r>
              <a:rPr lang="en-US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Ullsvik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Hall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43000" y="3150682"/>
            <a:ext cx="28956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Lesson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“resources”?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:p14="http://schemas.microsoft.com/office/powerpoint/2010/main" val="78551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causes Intercourse!!!!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799"/>
            <a:ext cx="11388776" cy="6810935"/>
          </a:xfrm>
        </p:spPr>
      </p:pic>
    </p:spTree>
    <p:extLst>
      <p:ext uri="{BB962C8B-B14F-4D97-AF65-F5344CB8AC3E}">
        <p14:creationId xmlns:p14="http://schemas.microsoft.com/office/powerpoint/2010/main" val="89444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effect self-esteem?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811062" cy="5867400"/>
          </a:xfrm>
        </p:spPr>
      </p:pic>
    </p:spTree>
    <p:extLst>
      <p:ext uri="{BB962C8B-B14F-4D97-AF65-F5344CB8AC3E}">
        <p14:creationId xmlns:p14="http://schemas.microsoft.com/office/powerpoint/2010/main" val="406966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52833"/>
            <a:ext cx="9296400" cy="7233964"/>
          </a:xfrm>
        </p:spPr>
      </p:pic>
    </p:spTree>
    <p:extLst>
      <p:ext uri="{BB962C8B-B14F-4D97-AF65-F5344CB8AC3E}">
        <p14:creationId xmlns:p14="http://schemas.microsoft.com/office/powerpoint/2010/main" val="380993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 close?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791730" cy="5257800"/>
          </a:xfrm>
        </p:spPr>
      </p:pic>
    </p:spTree>
    <p:extLst>
      <p:ext uri="{BB962C8B-B14F-4D97-AF65-F5344CB8AC3E}">
        <p14:creationId xmlns:p14="http://schemas.microsoft.com/office/powerpoint/2010/main" val="279946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11 AM Winner!!!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6" y="1066800"/>
            <a:ext cx="9046563" cy="5562600"/>
          </a:xfrm>
        </p:spPr>
      </p:pic>
    </p:spTree>
    <p:extLst>
      <p:ext uri="{BB962C8B-B14F-4D97-AF65-F5344CB8AC3E}">
        <p14:creationId xmlns:p14="http://schemas.microsoft.com/office/powerpoint/2010/main" val="251309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PM Winner!!!!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:p14="http://schemas.microsoft.com/office/powerpoint/2010/main" val="3815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Ethical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Harm</a:t>
            </a:r>
          </a:p>
          <a:p>
            <a:pPr lvl="1"/>
            <a:r>
              <a:rPr lang="en-US" dirty="0" smtClean="0"/>
              <a:t>Psychological</a:t>
            </a:r>
          </a:p>
          <a:p>
            <a:pPr lvl="1"/>
            <a:r>
              <a:rPr lang="en-US" dirty="0" smtClean="0"/>
              <a:t>Professional/Economical</a:t>
            </a:r>
          </a:p>
          <a:p>
            <a:pPr lvl="1"/>
            <a:r>
              <a:rPr lang="en-US" dirty="0" smtClean="0"/>
              <a:t>Interpersonal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Withholding Assistance</a:t>
            </a:r>
          </a:p>
          <a:p>
            <a:r>
              <a:rPr lang="en-US" b="1" dirty="0" smtClean="0"/>
              <a:t>Victims</a:t>
            </a:r>
          </a:p>
          <a:p>
            <a:pPr lvl="1"/>
            <a:r>
              <a:rPr lang="en-US" dirty="0" smtClean="0"/>
              <a:t>Subjects</a:t>
            </a:r>
          </a:p>
          <a:p>
            <a:pPr lvl="1"/>
            <a:r>
              <a:rPr lang="en-US" dirty="0" smtClean="0"/>
              <a:t>Researchers</a:t>
            </a:r>
          </a:p>
          <a:p>
            <a:pPr lvl="1"/>
            <a:r>
              <a:rPr lang="en-US" dirty="0" smtClean="0"/>
              <a:t>Organizations</a:t>
            </a:r>
          </a:p>
          <a:p>
            <a:pPr lvl="1"/>
            <a:r>
              <a:rPr lang="en-US" dirty="0" smtClean="0"/>
              <a:t>Society   (is the research causing crime…where?)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6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Voluntary Participation (Consent)?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b="1" dirty="0" smtClean="0"/>
              <a:t>Solicitation for Participation</a:t>
            </a:r>
          </a:p>
          <a:p>
            <a:pPr lvl="1"/>
            <a:r>
              <a:rPr lang="en-US" dirty="0" smtClean="0"/>
              <a:t>Calling, Mailing, Airports, street corners, malls</a:t>
            </a:r>
          </a:p>
          <a:p>
            <a:pPr lvl="2"/>
            <a:r>
              <a:rPr lang="en-US" dirty="0" smtClean="0"/>
              <a:t>Takes time to decline (participation?)</a:t>
            </a:r>
          </a:p>
          <a:p>
            <a:r>
              <a:rPr lang="en-US" b="1" dirty="0" smtClean="0"/>
              <a:t>Compensation for Participation</a:t>
            </a:r>
          </a:p>
          <a:p>
            <a:pPr lvl="1"/>
            <a:r>
              <a:rPr lang="en-US" dirty="0" smtClean="0"/>
              <a:t>Money, candy, favors, personal benefit</a:t>
            </a:r>
          </a:p>
          <a:p>
            <a:pPr lvl="2"/>
            <a:r>
              <a:rPr lang="en-US" dirty="0" smtClean="0"/>
              <a:t>Compelled to participate (owe them, need the money)</a:t>
            </a:r>
          </a:p>
          <a:p>
            <a:r>
              <a:rPr lang="en-US" b="1" dirty="0" smtClean="0"/>
              <a:t>Fear of Non-participation</a:t>
            </a:r>
          </a:p>
          <a:p>
            <a:pPr lvl="1"/>
            <a:r>
              <a:rPr lang="en-US" dirty="0" smtClean="0"/>
              <a:t>Positive or negative punishment</a:t>
            </a:r>
          </a:p>
          <a:p>
            <a:pPr lvl="2"/>
            <a:r>
              <a:rPr lang="en-US" dirty="0" smtClean="0"/>
              <a:t>I will lose favor, I’ll get a lower grade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1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or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Anonymity</a:t>
            </a:r>
          </a:p>
          <a:p>
            <a:pPr lvl="1"/>
            <a:r>
              <a:rPr lang="en-US" dirty="0" smtClean="0"/>
              <a:t>Subject’s information cannot be associated with observations</a:t>
            </a:r>
          </a:p>
          <a:p>
            <a:r>
              <a:rPr lang="en-US" b="1" dirty="0" smtClean="0"/>
              <a:t>Confidentiality</a:t>
            </a:r>
          </a:p>
          <a:p>
            <a:pPr lvl="1"/>
            <a:r>
              <a:rPr lang="en-US" dirty="0" smtClean="0"/>
              <a:t>Subject’s information can be associated with observations, but this is not reported or released to non-researchers</a:t>
            </a:r>
          </a:p>
          <a:p>
            <a:r>
              <a:rPr lang="en-US" b="1" dirty="0" smtClean="0"/>
              <a:t>Mandatory Reporting?</a:t>
            </a:r>
          </a:p>
          <a:p>
            <a:pPr lvl="1"/>
            <a:r>
              <a:rPr lang="en-US" dirty="0" smtClean="0"/>
              <a:t>Probation Program Evaluation/Officers make false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7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Know:</a:t>
            </a:r>
          </a:p>
          <a:p>
            <a:pPr lvl="1"/>
            <a:r>
              <a:rPr lang="en-US" dirty="0" smtClean="0"/>
              <a:t>Major research Ethics Areas</a:t>
            </a:r>
          </a:p>
          <a:p>
            <a:pPr lvl="2"/>
            <a:r>
              <a:rPr lang="en-US" dirty="0" smtClean="0"/>
              <a:t>No Harm</a:t>
            </a:r>
          </a:p>
          <a:p>
            <a:pPr lvl="2"/>
            <a:r>
              <a:rPr lang="en-US" dirty="0" smtClean="0"/>
              <a:t>Voluntary Participation of Subjects</a:t>
            </a:r>
          </a:p>
          <a:p>
            <a:pPr lvl="2"/>
            <a:r>
              <a:rPr lang="en-US" dirty="0" smtClean="0"/>
              <a:t>Anonymity and Confidentiality</a:t>
            </a:r>
          </a:p>
          <a:p>
            <a:pPr lvl="2"/>
            <a:r>
              <a:rPr lang="en-US" dirty="0" smtClean="0"/>
              <a:t>Deception </a:t>
            </a:r>
          </a:p>
          <a:p>
            <a:pPr lvl="2"/>
            <a:r>
              <a:rPr lang="en-US" dirty="0" smtClean="0"/>
              <a:t>Analysis and Reporting</a:t>
            </a:r>
          </a:p>
          <a:p>
            <a:pPr lvl="2"/>
            <a:r>
              <a:rPr lang="en-US" dirty="0" smtClean="0"/>
              <a:t>Legal Liability</a:t>
            </a:r>
          </a:p>
          <a:p>
            <a:r>
              <a:rPr lang="en-US" dirty="0" smtClean="0"/>
              <a:t>Appreciate Ethical Considerations</a:t>
            </a:r>
          </a:p>
          <a:p>
            <a:pPr lvl="1"/>
            <a:r>
              <a:rPr lang="en-US" dirty="0" smtClean="0"/>
              <a:t>(Knowledge, Prediction, Control)  VS.  Harm</a:t>
            </a:r>
          </a:p>
          <a:p>
            <a:pPr lvl="1"/>
            <a:r>
              <a:rPr lang="en-US" dirty="0" smtClean="0"/>
              <a:t>Participation Issues</a:t>
            </a:r>
          </a:p>
          <a:p>
            <a:pPr lvl="2"/>
            <a:r>
              <a:rPr lang="en-US" dirty="0" smtClean="0"/>
              <a:t>Deception</a:t>
            </a:r>
          </a:p>
          <a:p>
            <a:pPr lvl="2"/>
            <a:r>
              <a:rPr lang="en-US" dirty="0" smtClean="0"/>
              <a:t>Non-Volunteers</a:t>
            </a:r>
          </a:p>
          <a:p>
            <a:pPr lvl="2"/>
            <a:r>
              <a:rPr lang="en-US" dirty="0" smtClean="0"/>
              <a:t>Participant Observation</a:t>
            </a:r>
          </a:p>
          <a:p>
            <a:pPr lvl="1"/>
            <a:r>
              <a:rPr lang="en-US" dirty="0" smtClean="0"/>
              <a:t>Anonymity or Confidentiality</a:t>
            </a:r>
          </a:p>
          <a:p>
            <a:pPr lvl="1"/>
            <a:r>
              <a:rPr lang="en-US" dirty="0" smtClean="0"/>
              <a:t>Legal 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Informed </a:t>
            </a:r>
            <a:r>
              <a:rPr lang="en-US" dirty="0" smtClean="0"/>
              <a:t>Consent,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Disclosure, Nondisclosure, or Deception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Disclosure of research purpose and/or methods may range and vary:</a:t>
            </a:r>
          </a:p>
          <a:p>
            <a:pPr lvl="1"/>
            <a:r>
              <a:rPr lang="en-US" b="1" dirty="0" smtClean="0"/>
              <a:t>Total disclosure</a:t>
            </a:r>
            <a:r>
              <a:rPr lang="en-US" dirty="0" smtClean="0"/>
              <a:t>.  Informing subjects of true purposes and procedures.</a:t>
            </a:r>
          </a:p>
          <a:p>
            <a:pPr lvl="1"/>
            <a:r>
              <a:rPr lang="en-US" b="1" dirty="0" smtClean="0"/>
              <a:t>Partial disclosure. </a:t>
            </a:r>
            <a:r>
              <a:rPr lang="en-US" dirty="0" smtClean="0"/>
              <a:t>Informing subjects of some aspects about purposes and procedures.</a:t>
            </a:r>
          </a:p>
          <a:p>
            <a:pPr lvl="1"/>
            <a:r>
              <a:rPr lang="en-US" b="1" dirty="0" smtClean="0"/>
              <a:t>Nondisclosure. </a:t>
            </a:r>
            <a:r>
              <a:rPr lang="en-US" dirty="0" smtClean="0"/>
              <a:t>Hiding all aspects of research from subjects.</a:t>
            </a:r>
          </a:p>
          <a:p>
            <a:pPr lvl="1"/>
            <a:r>
              <a:rPr lang="en-US" b="1" dirty="0" smtClean="0"/>
              <a:t>Covert research.  </a:t>
            </a:r>
            <a:r>
              <a:rPr lang="en-US" dirty="0" smtClean="0"/>
              <a:t>Subjects are unaware of research at all.</a:t>
            </a:r>
          </a:p>
          <a:p>
            <a:pPr lvl="1"/>
            <a:r>
              <a:rPr lang="en-US" b="1" dirty="0" smtClean="0"/>
              <a:t>Purpose and Procedure Deception.  </a:t>
            </a:r>
            <a:r>
              <a:rPr lang="en-US" dirty="0" smtClean="0"/>
              <a:t>Subjects are aware of research but are told untruths regarding purpose and/or procedures.</a:t>
            </a:r>
          </a:p>
          <a:p>
            <a:pPr lvl="1"/>
            <a:r>
              <a:rPr lang="en-US" b="1" dirty="0" smtClean="0"/>
              <a:t>Experimental Deception.  </a:t>
            </a:r>
            <a:r>
              <a:rPr lang="en-US" dirty="0" smtClean="0"/>
              <a:t>Deception is part of the procedures or are an experimental variable.</a:t>
            </a:r>
            <a:r>
              <a:rPr lang="en-US" b="1" dirty="0"/>
              <a:t> 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Informed consent?  Verbal, written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3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Reporting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Accurate procedural reporting</a:t>
            </a:r>
          </a:p>
          <a:p>
            <a:r>
              <a:rPr lang="en-US" dirty="0" smtClean="0"/>
              <a:t>Manipulations of variables</a:t>
            </a:r>
          </a:p>
          <a:p>
            <a:r>
              <a:rPr lang="en-US" dirty="0" smtClean="0"/>
              <a:t>Ignored observations</a:t>
            </a:r>
          </a:p>
          <a:p>
            <a:r>
              <a:rPr lang="en-US" dirty="0" smtClean="0"/>
              <a:t>Negative findings</a:t>
            </a:r>
          </a:p>
          <a:p>
            <a:r>
              <a:rPr lang="en-US" dirty="0" smtClean="0"/>
              <a:t>Initial proposition and hypotheses accuracy</a:t>
            </a:r>
          </a:p>
          <a:p>
            <a:r>
              <a:rPr lang="en-US" dirty="0" smtClean="0"/>
              <a:t>Accurate findings and conclusions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7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vs. 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between:</a:t>
            </a:r>
          </a:p>
          <a:p>
            <a:pPr lvl="1"/>
            <a:r>
              <a:rPr lang="en-US" b="1" dirty="0" smtClean="0"/>
              <a:t>Knowledge</a:t>
            </a:r>
            <a:r>
              <a:rPr lang="en-US" dirty="0" smtClean="0"/>
              <a:t> gained and </a:t>
            </a:r>
            <a:r>
              <a:rPr lang="en-US" b="1" dirty="0" smtClean="0"/>
              <a:t>harm</a:t>
            </a:r>
          </a:p>
          <a:p>
            <a:pPr lvl="1"/>
            <a:r>
              <a:rPr lang="en-US" b="1" dirty="0" smtClean="0"/>
              <a:t>Prediction</a:t>
            </a:r>
            <a:r>
              <a:rPr lang="en-US" dirty="0" smtClean="0"/>
              <a:t> capabilities gained and </a:t>
            </a:r>
            <a:r>
              <a:rPr lang="en-US" b="1" dirty="0" smtClean="0"/>
              <a:t>harm</a:t>
            </a:r>
          </a:p>
          <a:p>
            <a:pPr lvl="1"/>
            <a:r>
              <a:rPr lang="en-US" b="1" dirty="0" smtClean="0"/>
              <a:t>Control</a:t>
            </a:r>
            <a:r>
              <a:rPr lang="en-US" dirty="0" smtClean="0"/>
              <a:t> gained and </a:t>
            </a:r>
            <a:r>
              <a:rPr lang="en-US" b="1" dirty="0" smtClean="0"/>
              <a:t>harm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8105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Anonymity?</a:t>
            </a:r>
          </a:p>
          <a:p>
            <a:r>
              <a:rPr lang="en-US" dirty="0" smtClean="0"/>
              <a:t>Confidentiality?</a:t>
            </a:r>
          </a:p>
          <a:p>
            <a:r>
              <a:rPr lang="en-US" dirty="0" smtClean="0"/>
              <a:t>Harm?</a:t>
            </a:r>
          </a:p>
          <a:p>
            <a:r>
              <a:rPr lang="en-US" dirty="0" smtClean="0"/>
              <a:t>Unlawful?</a:t>
            </a:r>
          </a:p>
          <a:p>
            <a:r>
              <a:rPr lang="en-US" dirty="0" smtClean="0"/>
              <a:t>Mandatory reporting?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75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smtClean="0"/>
              <a:t>Next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4 of </a:t>
            </a:r>
            <a:r>
              <a:rPr lang="en-US" dirty="0" err="1" smtClean="0"/>
              <a:t>Maxfield</a:t>
            </a:r>
            <a:r>
              <a:rPr lang="en-US" dirty="0" smtClean="0"/>
              <a:t> &amp; </a:t>
            </a:r>
            <a:r>
              <a:rPr lang="en-US" dirty="0" err="1" smtClean="0"/>
              <a:t>Babbie</a:t>
            </a:r>
            <a:r>
              <a:rPr lang="en-US" dirty="0" smtClean="0"/>
              <a:t> text.</a:t>
            </a:r>
          </a:p>
          <a:p>
            <a:r>
              <a:rPr lang="en-US" dirty="0" smtClean="0"/>
              <a:t>Get lots of sleep</a:t>
            </a:r>
          </a:p>
          <a:p>
            <a:r>
              <a:rPr lang="en-US" dirty="0" smtClean="0"/>
              <a:t>Eat healthy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Enjoy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Explanation</a:t>
            </a:r>
          </a:p>
          <a:p>
            <a:pPr lvl="1"/>
            <a:r>
              <a:rPr lang="en-US" dirty="0" smtClean="0"/>
              <a:t>Why the phenomena is the way it is.</a:t>
            </a:r>
          </a:p>
          <a:p>
            <a:r>
              <a:rPr lang="en-US" b="1" dirty="0" smtClean="0"/>
              <a:t>Prediction</a:t>
            </a:r>
          </a:p>
          <a:p>
            <a:pPr lvl="1"/>
            <a:r>
              <a:rPr lang="en-US" dirty="0" smtClean="0"/>
              <a:t>Proposing the occurrence of a future event.</a:t>
            </a:r>
          </a:p>
          <a:p>
            <a:r>
              <a:rPr lang="en-US" b="1" dirty="0" smtClean="0"/>
              <a:t>Control</a:t>
            </a:r>
          </a:p>
          <a:p>
            <a:pPr lvl="1"/>
            <a:r>
              <a:rPr lang="en-US" dirty="0" smtClean="0"/>
              <a:t>Proposing the ability to intervene or alter future event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7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Parts of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+mj-lt"/>
              </a:rPr>
              <a:t>Constructs</a:t>
            </a:r>
          </a:p>
          <a:p>
            <a:pPr lvl="1"/>
            <a:r>
              <a:rPr lang="en-US" dirty="0" smtClean="0">
                <a:latin typeface="+mj-lt"/>
              </a:rPr>
              <a:t>High-level abstract description of phenomena using concepts in definition</a:t>
            </a:r>
          </a:p>
          <a:p>
            <a:pPr lvl="2"/>
            <a:r>
              <a:rPr lang="en-US" dirty="0" smtClean="0">
                <a:latin typeface="+mj-lt"/>
              </a:rPr>
              <a:t>Justice (fairness, equality, peace), capitalism(ownership, labor, surplus), self-esteem, </a:t>
            </a:r>
          </a:p>
          <a:p>
            <a:r>
              <a:rPr lang="en-US" b="1" dirty="0" smtClean="0">
                <a:latin typeface="+mj-lt"/>
              </a:rPr>
              <a:t>Concepts</a:t>
            </a:r>
          </a:p>
          <a:p>
            <a:pPr lvl="1"/>
            <a:r>
              <a:rPr lang="en-US" altLang="en-US" dirty="0">
                <a:latin typeface="+mj-lt"/>
              </a:rPr>
              <a:t>Mental grouping of similar objects, events, ideas, or people</a:t>
            </a:r>
          </a:p>
          <a:p>
            <a:r>
              <a:rPr lang="en-US" b="1" dirty="0" smtClean="0"/>
              <a:t>Assumptions/Axioms/Postulates</a:t>
            </a:r>
          </a:p>
          <a:p>
            <a:pPr lvl="1"/>
            <a:r>
              <a:rPr lang="en-US" dirty="0" smtClean="0"/>
              <a:t>Statements about constructs that logically support resulting construct relationships</a:t>
            </a:r>
          </a:p>
          <a:p>
            <a:pPr lvl="2"/>
            <a:r>
              <a:rPr lang="en-US" dirty="0" err="1" smtClean="0"/>
              <a:t>ie</a:t>
            </a:r>
            <a:r>
              <a:rPr lang="en-US" dirty="0" smtClean="0"/>
              <a:t> Humans, due to instinct to avoid anxiety, learn to play roles that reduce anxiety</a:t>
            </a:r>
          </a:p>
          <a:p>
            <a:r>
              <a:rPr lang="en-US" b="1" dirty="0" smtClean="0"/>
              <a:t>Propositions</a:t>
            </a:r>
          </a:p>
          <a:p>
            <a:r>
              <a:rPr lang="en-US" dirty="0" smtClean="0"/>
              <a:t>Logical concept relationships derived from Assumptions</a:t>
            </a:r>
          </a:p>
          <a:p>
            <a:pPr lvl="2"/>
            <a:r>
              <a:rPr lang="en-US" dirty="0" smtClean="0"/>
              <a:t>Low anxiety roles will be performed more than high anxiety roles</a:t>
            </a:r>
          </a:p>
          <a:p>
            <a:r>
              <a:rPr lang="en-US" b="1" dirty="0" smtClean="0"/>
              <a:t>Indicators</a:t>
            </a:r>
          </a:p>
          <a:p>
            <a:pPr lvl="1"/>
            <a:r>
              <a:rPr lang="en-US" dirty="0" smtClean="0"/>
              <a:t>Concepts that indicate construct occurrence/presence</a:t>
            </a:r>
          </a:p>
          <a:p>
            <a:pPr lvl="2"/>
            <a:r>
              <a:rPr lang="en-US" dirty="0" smtClean="0"/>
              <a:t>Hugging = love, punching=hate, income=power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7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Parts of Theory </a:t>
            </a:r>
            <a:r>
              <a:rPr lang="en-US" dirty="0" smtClean="0"/>
              <a:t>&amp;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Definitions</a:t>
            </a:r>
          </a:p>
          <a:p>
            <a:pPr lvl="1"/>
            <a:r>
              <a:rPr lang="en-US" b="1" dirty="0" smtClean="0">
                <a:latin typeface="+mj-lt"/>
              </a:rPr>
              <a:t>Constitutive: </a:t>
            </a:r>
            <a:r>
              <a:rPr lang="en-US" dirty="0" smtClean="0">
                <a:latin typeface="+mj-lt"/>
              </a:rPr>
              <a:t>a definition of a construct using other constructs</a:t>
            </a:r>
          </a:p>
          <a:p>
            <a:pPr lvl="1"/>
            <a:r>
              <a:rPr lang="en-US" b="1" dirty="0" smtClean="0">
                <a:latin typeface="+mj-lt"/>
              </a:rPr>
              <a:t>Operational definition</a:t>
            </a:r>
          </a:p>
          <a:p>
            <a:pPr lvl="2"/>
            <a:r>
              <a:rPr lang="en-US" dirty="0" smtClean="0">
                <a:latin typeface="+mj-lt"/>
              </a:rPr>
              <a:t>Measured: one that describes how a variable will be measured</a:t>
            </a:r>
          </a:p>
          <a:p>
            <a:pPr lvl="2"/>
            <a:r>
              <a:rPr lang="en-US" dirty="0" smtClean="0">
                <a:latin typeface="+mj-lt"/>
              </a:rPr>
              <a:t>Experimental: spells out the details of the manipulation of variables.  I will punch the subject in the face, gut, and groin to introduce “pain”.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7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 Models</a:t>
            </a:r>
            <a:endParaRPr lang="en-US" dirty="0"/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670957" y="782737"/>
            <a:ext cx="5943600" cy="5592763"/>
            <a:chOff x="2340" y="2527"/>
            <a:chExt cx="9360" cy="8808"/>
          </a:xfrm>
        </p:grpSpPr>
        <p:sp>
          <p:nvSpPr>
            <p:cNvPr id="6" name="AutoShape 51"/>
            <p:cNvSpPr>
              <a:spLocks noChangeAspect="1" noChangeArrowheads="1" noTextEdit="1"/>
            </p:cNvSpPr>
            <p:nvPr/>
          </p:nvSpPr>
          <p:spPr bwMode="auto">
            <a:xfrm>
              <a:off x="2340" y="2527"/>
              <a:ext cx="9360" cy="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0"/>
            <p:cNvSpPr>
              <a:spLocks noChangeShapeType="1"/>
            </p:cNvSpPr>
            <p:nvPr/>
          </p:nvSpPr>
          <p:spPr bwMode="auto">
            <a:xfrm>
              <a:off x="6118" y="558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5400" y="5959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Structural Anomie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2880" y="6158"/>
              <a:ext cx="180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Prescriptional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Anomie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7"/>
            <p:cNvSpPr txBox="1">
              <a:spLocks noChangeArrowheads="1"/>
            </p:cNvSpPr>
            <p:nvPr/>
          </p:nvSpPr>
          <p:spPr bwMode="auto">
            <a:xfrm>
              <a:off x="7380" y="6196"/>
              <a:ext cx="180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Anticipational Anomie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2880" y="4680"/>
              <a:ext cx="2148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Resource Possession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7380" y="4680"/>
              <a:ext cx="1800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Competition for Resources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5028" y="3420"/>
              <a:ext cx="1992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Roles/Cultural References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4140" y="5759"/>
              <a:ext cx="39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4320" y="540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>
              <a:off x="6120" y="540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 flipH="1">
              <a:off x="4140" y="576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8100" y="5760"/>
              <a:ext cx="1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6118" y="9720"/>
              <a:ext cx="2570" cy="144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5050" y="8829"/>
              <a:ext cx="2520" cy="179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>
                    <a:alpha val="2300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3866" y="9676"/>
              <a:ext cx="2700" cy="144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7020" y="3420"/>
              <a:ext cx="2340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Stigmas/Stereotypes/prejudices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2471" y="3420"/>
              <a:ext cx="2160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 Interactions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6120" y="4320"/>
              <a:ext cx="1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3958" y="10080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Deviation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7191" y="10260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Defiance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5571" y="9180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Morality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6118" y="6679"/>
              <a:ext cx="2" cy="2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420" y="2700"/>
              <a:ext cx="54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SOCIAL DEVIANCE INTEGRATED THEORY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5400" y="4680"/>
              <a:ext cx="1620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Goals: Aspirations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7920" y="540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3780" y="4320"/>
              <a:ext cx="3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V="1">
              <a:off x="7019" y="4141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 flipV="1">
              <a:off x="3780" y="4140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5028" y="5040"/>
              <a:ext cx="37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7020" y="5040"/>
              <a:ext cx="36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9360" y="3240"/>
              <a:ext cx="248" cy="1080"/>
            </a:xfrm>
            <a:prstGeom prst="rightBrace">
              <a:avLst>
                <a:gd name="adj1" fmla="val 3629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9720" y="3061"/>
              <a:ext cx="162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Symbolic Interaction: meanings/ ideologies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18"/>
            <p:cNvSpPr>
              <a:spLocks/>
            </p:cNvSpPr>
            <p:nvPr/>
          </p:nvSpPr>
          <p:spPr bwMode="auto">
            <a:xfrm>
              <a:off x="9360" y="5760"/>
              <a:ext cx="248" cy="1440"/>
            </a:xfrm>
            <a:prstGeom prst="rightBrace">
              <a:avLst>
                <a:gd name="adj1" fmla="val 4838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9805" y="4500"/>
              <a:ext cx="162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STRAIN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Goal/Means Dissonance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6"/>
            <p:cNvSpPr>
              <a:spLocks/>
            </p:cNvSpPr>
            <p:nvPr/>
          </p:nvSpPr>
          <p:spPr bwMode="auto">
            <a:xfrm>
              <a:off x="9360" y="7380"/>
              <a:ext cx="360" cy="2340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9720" y="7200"/>
              <a:ext cx="198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Cultural Patterns &amp; Individual Adaptations: 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Conformity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Ritualism, Innovationism, 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Retreatism,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Rebellion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AutoShape 14"/>
            <p:cNvSpPr>
              <a:spLocks/>
            </p:cNvSpPr>
            <p:nvPr/>
          </p:nvSpPr>
          <p:spPr bwMode="auto">
            <a:xfrm>
              <a:off x="9360" y="9900"/>
              <a:ext cx="360" cy="1260"/>
            </a:xfrm>
            <a:prstGeom prst="righ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9720" y="10080"/>
              <a:ext cx="1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Behavior &amp; Attitudes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AutoShape 12"/>
            <p:cNvSpPr>
              <a:spLocks/>
            </p:cNvSpPr>
            <p:nvPr/>
          </p:nvSpPr>
          <p:spPr bwMode="auto">
            <a:xfrm>
              <a:off x="9360" y="4500"/>
              <a:ext cx="360" cy="900"/>
            </a:xfrm>
            <a:prstGeom prst="rightBrace">
              <a:avLst>
                <a:gd name="adj1" fmla="val 2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9720" y="6120"/>
              <a:ext cx="1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Goal/Means Dissociations: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10"/>
            <p:cNvSpPr>
              <a:spLocks/>
            </p:cNvSpPr>
            <p:nvPr/>
          </p:nvSpPr>
          <p:spPr bwMode="auto">
            <a:xfrm>
              <a:off x="3496" y="8678"/>
              <a:ext cx="180" cy="2520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2340" y="9720"/>
              <a:ext cx="144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Deviance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2519" y="7380"/>
              <a:ext cx="1800" cy="10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Subcultures: cultural adaptations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3234" y="6878"/>
              <a:ext cx="1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6"/>
            <p:cNvSpPr>
              <a:spLocks noChangeShapeType="1"/>
            </p:cNvSpPr>
            <p:nvPr/>
          </p:nvSpPr>
          <p:spPr bwMode="auto">
            <a:xfrm>
              <a:off x="4839" y="6803"/>
              <a:ext cx="240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5"/>
            <p:cNvSpPr>
              <a:spLocks noChangeShapeType="1"/>
            </p:cNvSpPr>
            <p:nvPr/>
          </p:nvSpPr>
          <p:spPr bwMode="auto">
            <a:xfrm>
              <a:off x="4561" y="7034"/>
              <a:ext cx="119" cy="24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4"/>
            <p:cNvSpPr>
              <a:spLocks noChangeShapeType="1"/>
            </p:cNvSpPr>
            <p:nvPr/>
          </p:nvSpPr>
          <p:spPr bwMode="auto">
            <a:xfrm flipH="1">
              <a:off x="7802" y="7200"/>
              <a:ext cx="299" cy="24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3"/>
            <p:cNvSpPr>
              <a:spLocks noChangeShapeType="1"/>
            </p:cNvSpPr>
            <p:nvPr/>
          </p:nvSpPr>
          <p:spPr bwMode="auto">
            <a:xfrm>
              <a:off x="3958" y="8437"/>
              <a:ext cx="361" cy="12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"/>
            <p:cNvSpPr>
              <a:spLocks noChangeShapeType="1"/>
            </p:cNvSpPr>
            <p:nvPr/>
          </p:nvSpPr>
          <p:spPr bwMode="auto">
            <a:xfrm>
              <a:off x="2635" y="4141"/>
              <a:ext cx="1" cy="3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105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09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Constructs, Assumptions, Propositions, Indicators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1295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Teen Pregnancy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109089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intercourse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276600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Self-esteem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186926"/>
            <a:ext cx="1295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Parental Presence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999601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48300" y="1879821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486400"/>
            <a:ext cx="9525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769749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Drug Abuse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4572000"/>
            <a:ext cx="1676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Social Disorganization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3613275"/>
            <a:ext cx="1295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Physical</a:t>
            </a:r>
          </a:p>
          <a:p>
            <a:r>
              <a:rPr lang="en-US" dirty="0" smtClean="0"/>
              <a:t>Abuse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2814935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2562217"/>
            <a:ext cx="10287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7050" y="5675140"/>
            <a:ext cx="12954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Adult Mentoring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4832866"/>
            <a:ext cx="990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Gangs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44786" y="5677763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49386" y="3885531"/>
            <a:ext cx="101781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04457" y="4710499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??????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62200" y="5671066"/>
            <a:ext cx="1295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7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Scope: </a:t>
            </a:r>
            <a:r>
              <a:rPr lang="en-US" dirty="0" smtClean="0"/>
              <a:t>how many of the basic problems in the discipline are handled by the same theory.</a:t>
            </a:r>
          </a:p>
          <a:p>
            <a:pPr lvl="1"/>
            <a:r>
              <a:rPr lang="en-US" dirty="0" smtClean="0"/>
              <a:t>Broad domain or large number of situations</a:t>
            </a:r>
          </a:p>
          <a:p>
            <a:r>
              <a:rPr lang="en-US" b="1" dirty="0" smtClean="0"/>
              <a:t>Precision of Prediction</a:t>
            </a:r>
          </a:p>
          <a:p>
            <a:r>
              <a:rPr lang="en-US" b="1" dirty="0" smtClean="0"/>
              <a:t>Accuracy of Explanation</a:t>
            </a:r>
            <a:r>
              <a:rPr lang="en-US" dirty="0" smtClean="0"/>
              <a:t>: is the assumptions/premise accurate</a:t>
            </a:r>
          </a:p>
          <a:p>
            <a:r>
              <a:rPr lang="en-US" b="1" dirty="0" smtClean="0"/>
              <a:t>Parsimony:  </a:t>
            </a:r>
            <a:r>
              <a:rPr lang="en-US" dirty="0" smtClean="0"/>
              <a:t>Amount of assumptions</a:t>
            </a:r>
          </a:p>
          <a:p>
            <a:r>
              <a:rPr lang="en-US" b="1" dirty="0" smtClean="0"/>
              <a:t>Heuristic Value: </a:t>
            </a:r>
            <a:r>
              <a:rPr lang="en-US" dirty="0" smtClean="0"/>
              <a:t>potential for generating research and additional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8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related?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:p14="http://schemas.microsoft.com/office/powerpoint/2010/main" val="19548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741</Words>
  <Application>Microsoft Office PowerPoint</Application>
  <PresentationFormat>On-screen Show (4:3)</PresentationFormat>
  <Paragraphs>176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Research Methods in Criminal Justice</vt:lpstr>
      <vt:lpstr>Lesson Objectives</vt:lpstr>
      <vt:lpstr>Functions of Theory</vt:lpstr>
      <vt:lpstr>Parts of Theory</vt:lpstr>
      <vt:lpstr>Parts of Theory &amp; Research</vt:lpstr>
      <vt:lpstr>Theory Models</vt:lpstr>
      <vt:lpstr>Theory Build</vt:lpstr>
      <vt:lpstr>Evaluating Theory</vt:lpstr>
      <vt:lpstr>Everything is related?</vt:lpstr>
      <vt:lpstr>What are “resources”?</vt:lpstr>
      <vt:lpstr>Gender causes Intercourse!!!!</vt:lpstr>
      <vt:lpstr>What does effect self-esteem?</vt:lpstr>
      <vt:lpstr>PowerPoint Presentation</vt:lpstr>
      <vt:lpstr>Really close?</vt:lpstr>
      <vt:lpstr>11 AM Winner!!!</vt:lpstr>
      <vt:lpstr>1 PM Winner!!!!</vt:lpstr>
      <vt:lpstr>Major Ethical Areas</vt:lpstr>
      <vt:lpstr>Voluntary Participation (Consent)?</vt:lpstr>
      <vt:lpstr>Anonymity or Confidentiality</vt:lpstr>
      <vt:lpstr>Informed Consent, Disclosure, Nondisclosure, or Deception</vt:lpstr>
      <vt:lpstr>Analysis and Reporting Integrity</vt:lpstr>
      <vt:lpstr>Benefits vs. Harm</vt:lpstr>
      <vt:lpstr>Tearoom</vt:lpstr>
      <vt:lpstr>For Next Lesson</vt:lpstr>
    </vt:vector>
  </TitlesOfParts>
  <Company>University of Wisconsin-Platteville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Criminal Justice</dc:title>
  <dc:creator>gibsonlo</dc:creator>
  <cp:lastModifiedBy>UWP_User</cp:lastModifiedBy>
  <cp:revision>80</cp:revision>
  <cp:lastPrinted>2011-09-14T19:07:07Z</cp:lastPrinted>
  <dcterms:created xsi:type="dcterms:W3CDTF">2011-08-23T18:08:32Z</dcterms:created>
  <dcterms:modified xsi:type="dcterms:W3CDTF">2014-03-14T19:13:41Z</dcterms:modified>
</cp:coreProperties>
</file>